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5143500" cx="9144000"/>
  <p:notesSz cx="6858000" cy="9144000"/>
  <p:embeddedFontLst>
    <p:embeddedFont>
      <p:font typeface="Roboto"/>
      <p:regular r:id="rId22"/>
      <p:bold r:id="rId23"/>
      <p:italic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Roboto-regular.fntdata"/><Relationship Id="rId21" Type="http://schemas.openxmlformats.org/officeDocument/2006/relationships/slide" Target="slides/slide16.xml"/><Relationship Id="rId24" Type="http://schemas.openxmlformats.org/officeDocument/2006/relationships/font" Target="fonts/Roboto-italic.fntdata"/><Relationship Id="rId23" Type="http://schemas.openxmlformats.org/officeDocument/2006/relationships/font" Target="fonts/Roboto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schemas.openxmlformats.org/officeDocument/2006/relationships/font" Target="fonts/Robo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648a5e15ea_0_14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2648a5e15ea_0_14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648a5e15ea_0_14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2648a5e15ea_0_14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c79d70766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2c79d70766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6489d596b4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26489d596b4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R2 cerca de 1 es mejor para el modelo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648a5e15ea_0_14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2648a5e15ea_0_14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c7c8b25ccd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2c7c8b25ccd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648a5e15ea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648a5e15ea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648a5e15ea_0_14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2648a5e15ea_0_14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648a5e15ea_0_14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2648a5e15ea_0_14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ef27f58083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1ef27f58083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648a5e15ea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2648a5e15ea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648a5e15ea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2648a5e15ea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6489d596b4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6489d596b4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6489d596b4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26489d596b4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6489d596b4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26489d596b4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6489d596b4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26489d596b4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Google Shape;11;p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1" name="Google Shape;71;p1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1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1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1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" name="Google Shape;76;p11"/>
          <p:cNvSpPr txBox="1"/>
          <p:nvPr>
            <p:ph hasCustomPrompt="1"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/>
          <p:nvPr>
            <p:ph idx="1" type="body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Google Shape;78;p1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1" name="Google Shape;21;p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" name="Google Shape;26;p3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4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Google Shape;30;p4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" name="Google Shape;35;p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5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" name="Google Shape;42;p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5" name="Google Shape;45;p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8" name="Google Shape;48;p7"/>
          <p:cNvSpPr txBox="1"/>
          <p:nvPr>
            <p:ph idx="1" type="body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8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Google Shape;52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8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" name="Google Shape;57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1" name="Google Shape;6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2" name="Google Shape;62;p9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3" name="Google Shape;63;p9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4" name="Google Shape;6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Google Shape;65;p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68" name="Google Shape;68;p1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eometr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gif"/><Relationship Id="rId4" Type="http://schemas.openxmlformats.org/officeDocument/2006/relationships/image" Target="../media/image6.png"/><Relationship Id="rId11" Type="http://schemas.openxmlformats.org/officeDocument/2006/relationships/image" Target="../media/image16.png"/><Relationship Id="rId10" Type="http://schemas.openxmlformats.org/officeDocument/2006/relationships/image" Target="../media/image21.gif"/><Relationship Id="rId12" Type="http://schemas.openxmlformats.org/officeDocument/2006/relationships/image" Target="../media/image12.png"/><Relationship Id="rId9" Type="http://schemas.openxmlformats.org/officeDocument/2006/relationships/image" Target="../media/image18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1.png"/><Relationship Id="rId8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Relationship Id="rId4" Type="http://schemas.openxmlformats.org/officeDocument/2006/relationships/image" Target="../media/image22.png"/><Relationship Id="rId5" Type="http://schemas.openxmlformats.org/officeDocument/2006/relationships/image" Target="../media/image1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slide" Target="/ppt/slides/slide3.xml"/><Relationship Id="rId4" Type="http://schemas.openxmlformats.org/officeDocument/2006/relationships/slide" Target="/ppt/slides/slide4.xml"/><Relationship Id="rId5" Type="http://schemas.openxmlformats.org/officeDocument/2006/relationships/slide" Target="/ppt/slides/slide4.xml"/><Relationship Id="rId6" Type="http://schemas.openxmlformats.org/officeDocument/2006/relationships/slide" Target="/ppt/slides/slide5.xml"/><Relationship Id="rId7" Type="http://schemas.openxmlformats.org/officeDocument/2006/relationships/slide" Target="/ppt/slides/slide11.xml"/><Relationship Id="rId8" Type="http://schemas.openxmlformats.org/officeDocument/2006/relationships/slide" Target="/ppt/slides/slide15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7.png"/><Relationship Id="rId4" Type="http://schemas.openxmlformats.org/officeDocument/2006/relationships/image" Target="../media/image26.png"/><Relationship Id="rId5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Relationship Id="rId4" Type="http://schemas.openxmlformats.org/officeDocument/2006/relationships/image" Target="../media/image13.png"/><Relationship Id="rId5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Relationship Id="rId4" Type="http://schemas.openxmlformats.org/officeDocument/2006/relationships/image" Target="../media/image25.png"/><Relationship Id="rId5" Type="http://schemas.openxmlformats.org/officeDocument/2006/relationships/image" Target="../media/image14.png"/><Relationship Id="rId6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/>
          <p:nvPr>
            <p:ph type="ctrTitle"/>
          </p:nvPr>
        </p:nvSpPr>
        <p:spPr>
          <a:xfrm>
            <a:off x="598100" y="17329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Inventarios NUTRELUC</a:t>
            </a:r>
            <a:endParaRPr/>
          </a:p>
        </p:txBody>
      </p:sp>
      <p:sp>
        <p:nvSpPr>
          <p:cNvPr id="86" name="Google Shape;86;p13"/>
          <p:cNvSpPr txBox="1"/>
          <p:nvPr>
            <p:ph idx="1" type="subTitle"/>
          </p:nvPr>
        </p:nvSpPr>
        <p:spPr>
          <a:xfrm>
            <a:off x="598088" y="2723788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47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4200"/>
              <a:t>¿Cuántas cajas habrá en los próximos inventarios?</a:t>
            </a:r>
            <a:endParaRPr/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687563" y="44491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4200"/>
              <a:t>Autor: Nancy Hernández Sánchez</a:t>
            </a:r>
            <a:endParaRPr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4200"/>
          </a:p>
        </p:txBody>
      </p:sp>
      <p:sp>
        <p:nvSpPr>
          <p:cNvPr id="88" name="Google Shape;88;p13"/>
          <p:cNvSpPr txBox="1"/>
          <p:nvPr>
            <p:ph idx="1" type="subTitle"/>
          </p:nvPr>
        </p:nvSpPr>
        <p:spPr>
          <a:xfrm>
            <a:off x="734738" y="392856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rPr b="1" lang="es-419" sz="1695"/>
              <a:t>PROYECTO FINAL</a:t>
            </a:r>
            <a:endParaRPr b="1" sz="697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2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Visualizaciones del target y algunos features</a:t>
            </a:r>
            <a:endParaRPr/>
          </a:p>
        </p:txBody>
      </p:sp>
      <p:pic>
        <p:nvPicPr>
          <p:cNvPr id="155" name="Google Shape;15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65336" y="1406862"/>
            <a:ext cx="336951" cy="328184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2"/>
          <p:cNvSpPr txBox="1"/>
          <p:nvPr/>
        </p:nvSpPr>
        <p:spPr>
          <a:xfrm>
            <a:off x="4637650" y="978475"/>
            <a:ext cx="4343700" cy="4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Correlación de 0.41, </a:t>
            </a:r>
            <a:r>
              <a:rPr b="1" lang="es-419" sz="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no es muy alta pero puede servir para modelar</a:t>
            </a:r>
            <a:endParaRPr b="1" sz="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7" name="Google Shape;157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03337" y="1290987"/>
            <a:ext cx="2521599" cy="1383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89638" y="1814326"/>
            <a:ext cx="1619437" cy="33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1700" y="1291600"/>
            <a:ext cx="2520000" cy="138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862950" y="1814325"/>
            <a:ext cx="1732435" cy="336950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2"/>
          <p:cNvSpPr txBox="1"/>
          <p:nvPr/>
        </p:nvSpPr>
        <p:spPr>
          <a:xfrm>
            <a:off x="251675" y="1017800"/>
            <a:ext cx="4343700" cy="4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Correlación de 0.90, es bastante alta, se utilizará en los modelos</a:t>
            </a:r>
            <a:endParaRPr b="1" sz="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62" name="Google Shape;162;p22"/>
          <p:cNvCxnSpPr/>
          <p:nvPr/>
        </p:nvCxnSpPr>
        <p:spPr>
          <a:xfrm>
            <a:off x="4635900" y="1239575"/>
            <a:ext cx="13200" cy="3707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163" name="Google Shape;163;p2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07250" y="3279600"/>
            <a:ext cx="2328899" cy="128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862951" y="3952901"/>
            <a:ext cx="1732425" cy="3601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382725" y="1291610"/>
            <a:ext cx="427805" cy="42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472125" y="3375290"/>
            <a:ext cx="427800" cy="4277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535125" y="3464790"/>
            <a:ext cx="427800" cy="427795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2"/>
          <p:cNvSpPr txBox="1"/>
          <p:nvPr/>
        </p:nvSpPr>
        <p:spPr>
          <a:xfrm>
            <a:off x="63375" y="2838188"/>
            <a:ext cx="4343700" cy="4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Correlación de 0.33, no es muy alta pero puede servir para modelar</a:t>
            </a:r>
            <a:endParaRPr b="1" sz="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9" name="Google Shape;169;p22"/>
          <p:cNvSpPr txBox="1"/>
          <p:nvPr/>
        </p:nvSpPr>
        <p:spPr>
          <a:xfrm>
            <a:off x="4727125" y="2855813"/>
            <a:ext cx="4343700" cy="4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Correlación de 0.42, no es muy alta pero puede servir para modelar</a:t>
            </a:r>
            <a:endParaRPr b="1" sz="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0" name="Google Shape;170;p2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404138" y="3431137"/>
            <a:ext cx="2519999" cy="14036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2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690050" y="3988175"/>
            <a:ext cx="1619425" cy="2965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4000"/>
              <a:t>Aplicación de algoritmos de ML</a:t>
            </a:r>
            <a:endParaRPr sz="40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ct val="40909"/>
              <a:buNone/>
            </a:pPr>
            <a:r>
              <a:rPr b="1" lang="es-419" sz="2420">
                <a:latin typeface="Trebuchet MS"/>
                <a:ea typeface="Trebuchet MS"/>
                <a:cs typeface="Trebuchet MS"/>
                <a:sym typeface="Trebuchet MS"/>
              </a:rPr>
              <a:t>Modelando con la feature </a:t>
            </a:r>
            <a:r>
              <a:rPr b="1" lang="es-419" sz="2420">
                <a:latin typeface="Trebuchet MS"/>
                <a:ea typeface="Trebuchet MS"/>
                <a:cs typeface="Trebuchet MS"/>
                <a:sym typeface="Trebuchet MS"/>
              </a:rPr>
              <a:t>más</a:t>
            </a:r>
            <a:r>
              <a:rPr b="1" lang="es-419" sz="2420">
                <a:latin typeface="Trebuchet MS"/>
                <a:ea typeface="Trebuchet MS"/>
                <a:cs typeface="Trebuchet MS"/>
                <a:sym typeface="Trebuchet MS"/>
              </a:rPr>
              <a:t> correlacionada: COSTO_TOT</a:t>
            </a:r>
            <a:endParaRPr b="1" sz="242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82" name="Google Shape;182;p24"/>
          <p:cNvSpPr txBox="1"/>
          <p:nvPr>
            <p:ph idx="1" type="body"/>
          </p:nvPr>
        </p:nvSpPr>
        <p:spPr>
          <a:xfrm>
            <a:off x="5046000" y="1370100"/>
            <a:ext cx="3786300" cy="240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Trebuchet MS"/>
              <a:buChar char="●"/>
            </a:pPr>
            <a:r>
              <a:rPr lang="es-419" sz="1300">
                <a:latin typeface="Trebuchet MS"/>
                <a:ea typeface="Trebuchet MS"/>
                <a:cs typeface="Trebuchet MS"/>
                <a:sym typeface="Trebuchet MS"/>
              </a:rPr>
              <a:t>Los resultados de este modelo de regresión lineal son satisfactorios y confirman que COSTO_TOT_Topeada_Log es una buena predictora dado que se presenta un coeficiente cercano a 0: 0.868, pvalue 0 y un R2 de 0.825 lo cual es favorecedor, ya  que se espera que sea cercano a 1.</a:t>
            </a:r>
            <a:endParaRPr sz="13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Trebuchet MS"/>
              <a:buChar char="●"/>
            </a:pPr>
            <a:r>
              <a:rPr lang="es-419" sz="1300">
                <a:latin typeface="Trebuchet MS"/>
                <a:ea typeface="Trebuchet MS"/>
                <a:cs typeface="Trebuchet MS"/>
                <a:sym typeface="Trebuchet MS"/>
              </a:rPr>
              <a:t>Podemos observar que la predicción se ajustó al comportamiento de las variables</a:t>
            </a:r>
            <a:endParaRPr sz="13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83" name="Google Shape;183;p24"/>
          <p:cNvPicPr preferRelativeResize="0"/>
          <p:nvPr/>
        </p:nvPicPr>
        <p:blipFill rotWithShape="1">
          <a:blip r:embed="rId3">
            <a:alphaModFix/>
          </a:blip>
          <a:srcRect b="1101" l="0" r="970" t="1451"/>
          <a:stretch/>
        </p:blipFill>
        <p:spPr>
          <a:xfrm>
            <a:off x="351275" y="1104275"/>
            <a:ext cx="4362276" cy="349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rPr b="1" lang="es-419" sz="1978">
                <a:latin typeface="Trebuchet MS"/>
                <a:ea typeface="Trebuchet MS"/>
                <a:cs typeface="Trebuchet MS"/>
                <a:sym typeface="Trebuchet MS"/>
              </a:rPr>
              <a:t>Modelando con las  features más correlacionadas</a:t>
            </a:r>
            <a:endParaRPr b="1" sz="1978"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89" name="Google Shape;18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200"/>
            <a:ext cx="4217400" cy="3369534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5"/>
          <p:cNvSpPr txBox="1"/>
          <p:nvPr>
            <p:ph idx="1" type="body"/>
          </p:nvPr>
        </p:nvSpPr>
        <p:spPr>
          <a:xfrm>
            <a:off x="4679475" y="1281925"/>
            <a:ext cx="4152900" cy="240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Trebuchet MS"/>
              <a:buChar char="●"/>
            </a:pPr>
            <a:r>
              <a:rPr lang="es-419" sz="1300">
                <a:latin typeface="Trebuchet MS"/>
                <a:ea typeface="Trebuchet MS"/>
                <a:cs typeface="Trebuchet MS"/>
                <a:sym typeface="Trebuchet MS"/>
              </a:rPr>
              <a:t>Para este modelo de regresión lineal múltiple, se utilizaron las siguientes featuares: COSTO_TOT_Topeada_Log, PRCTJ_VU_Topeada, AN_CAD_Topeada, MESES_VU_Topeada, Es_BuenaVU.</a:t>
            </a:r>
            <a:endParaRPr sz="13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Trebuchet MS"/>
              <a:buChar char="●"/>
            </a:pPr>
            <a:r>
              <a:rPr lang="es-419" sz="1300">
                <a:latin typeface="Trebuchet MS"/>
                <a:ea typeface="Trebuchet MS"/>
                <a:cs typeface="Trebuchet MS"/>
                <a:sym typeface="Trebuchet MS"/>
              </a:rPr>
              <a:t>Los resultados de este modelo son satisfactorios, presenta un R2 un 0.888 lo cual supera el modelo 1.</a:t>
            </a:r>
            <a:endParaRPr sz="13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Trebuchet MS"/>
              <a:buChar char="●"/>
            </a:pPr>
            <a:r>
              <a:rPr lang="es-419" sz="1300">
                <a:latin typeface="Trebuchet MS"/>
                <a:ea typeface="Trebuchet MS"/>
                <a:cs typeface="Trebuchet MS"/>
                <a:sym typeface="Trebuchet MS"/>
              </a:rPr>
              <a:t>Podemos observar que la predicción se ajustó al comportamiento de las variables</a:t>
            </a:r>
            <a:endParaRPr sz="13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rPr b="1" lang="es-419" sz="1978">
                <a:latin typeface="Trebuchet MS"/>
                <a:ea typeface="Trebuchet MS"/>
                <a:cs typeface="Trebuchet MS"/>
                <a:sym typeface="Trebuchet MS"/>
              </a:rPr>
              <a:t>Comparando Predicciones con Real</a:t>
            </a:r>
            <a:endParaRPr b="1" sz="1978"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96" name="Google Shape;19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2775" y="1009938"/>
            <a:ext cx="3545238" cy="292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82640" y="1170200"/>
            <a:ext cx="1266825" cy="271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35540" y="1116663"/>
            <a:ext cx="1209675" cy="2714625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26"/>
          <p:cNvSpPr txBox="1"/>
          <p:nvPr>
            <p:ph idx="1" type="body"/>
          </p:nvPr>
        </p:nvSpPr>
        <p:spPr>
          <a:xfrm>
            <a:off x="547650" y="4037225"/>
            <a:ext cx="5969400" cy="81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Trebuchet MS"/>
              <a:buChar char="●"/>
            </a:pPr>
            <a:r>
              <a:rPr lang="es-419" sz="1300">
                <a:latin typeface="Trebuchet MS"/>
                <a:ea typeface="Trebuchet MS"/>
                <a:cs typeface="Trebuchet MS"/>
                <a:sym typeface="Trebuchet MS"/>
              </a:rPr>
              <a:t>El mejor modelo es el 3, tiene el R2 más alto (0.88), de igual manera el RMS es el más bajo (0.69), en ambos casas es muy similar es Test y Train.</a:t>
            </a:r>
            <a:endParaRPr sz="13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7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3000">
                <a:latin typeface="Trebuchet MS"/>
                <a:ea typeface="Trebuchet MS"/>
                <a:cs typeface="Trebuchet MS"/>
                <a:sym typeface="Trebuchet MS"/>
              </a:rPr>
              <a:t>Conclusiones</a:t>
            </a:r>
            <a:endParaRPr sz="282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8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Conclusiones</a:t>
            </a:r>
            <a:endParaRPr/>
          </a:p>
        </p:txBody>
      </p:sp>
      <p:sp>
        <p:nvSpPr>
          <p:cNvPr id="210" name="Google Shape;210;p28"/>
          <p:cNvSpPr txBox="1"/>
          <p:nvPr>
            <p:ph idx="1" type="body"/>
          </p:nvPr>
        </p:nvSpPr>
        <p:spPr>
          <a:xfrm>
            <a:off x="311700" y="106470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s-419" sz="1600"/>
              <a:t>El inventario con la mayor cantidad de cajas de tuvo en el mes de junio.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s-419" sz="1600"/>
              <a:t>El estatus más común es libre utilización. Los </a:t>
            </a:r>
            <a:r>
              <a:rPr lang="es-419" sz="1600"/>
              <a:t>almacenes</a:t>
            </a:r>
            <a:r>
              <a:rPr lang="es-419" sz="1600"/>
              <a:t> LAG y ACA concentran la mayor parte del inventario.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s-419" sz="1600"/>
              <a:t>En HMO se detecta la mayor cantidad de producto dañado en relación a su producto el libre utilización.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s-419" sz="1600"/>
              <a:t>Chocolate industrial es la </a:t>
            </a:r>
            <a:r>
              <a:rPr lang="es-419" sz="1600"/>
              <a:t>categoría</a:t>
            </a:r>
            <a:r>
              <a:rPr lang="es-419" sz="1600"/>
              <a:t> con mayor stock en riesgo.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s-419" sz="1600"/>
              <a:t>COSTO_TOT es el feature más relacionado con el target.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s-419" sz="1600"/>
              <a:t>Al estimar el ML con COSTO_TOT los resultados son </a:t>
            </a:r>
            <a:r>
              <a:rPr lang="es-419" sz="1600"/>
              <a:t>óptimos. 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s-419" sz="1600"/>
              <a:t>El Modelo 3 fue el mejor, considera las features COSTO_TOT_Topeada_Log, PRCTJ_VU_Topeada, AN_CAD_Topeada, MESES_VU_Topeada y la binaria Es_BuenaVU.</a:t>
            </a:r>
            <a:endParaRPr sz="16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>
                <a:solidFill>
                  <a:schemeClr val="dk1"/>
                </a:solidFill>
              </a:rPr>
              <a:t>Índice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94" name="Google Shape;94;p14"/>
          <p:cNvSpPr txBox="1"/>
          <p:nvPr>
            <p:ph idx="4294967295" type="body"/>
          </p:nvPr>
        </p:nvSpPr>
        <p:spPr>
          <a:xfrm>
            <a:off x="374100" y="1431375"/>
            <a:ext cx="8017500" cy="3105900"/>
          </a:xfrm>
          <a:prstGeom prst="rect">
            <a:avLst/>
          </a:prstGeom>
          <a:effectLst>
            <a:reflection blurRad="0" dir="5400000" dist="38100" endA="0" fadeDir="5400012" kx="0" rotWithShape="0" algn="bl" stPos="0" sy="-100000" ky="0"/>
          </a:effectLst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419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</a:pPr>
            <a:r>
              <a:rPr lang="es-419" sz="3000" u="sng">
                <a:solidFill>
                  <a:schemeClr val="hlink"/>
                </a:solidFill>
                <a:hlinkClick action="ppaction://hlinksldjump" r:id="rId3"/>
              </a:rPr>
              <a:t>Contexto comercial y objetivo del proyecto</a:t>
            </a:r>
            <a:endParaRPr sz="2820">
              <a:solidFill>
                <a:schemeClr val="dk1"/>
              </a:solidFill>
            </a:endParaRPr>
          </a:p>
          <a:p>
            <a:pPr indent="-419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</a:pPr>
            <a:r>
              <a:rPr lang="es-419" sz="3000" u="sng">
                <a:solidFill>
                  <a:schemeClr val="hlink"/>
                </a:solidFill>
                <a:hlinkClick action="ppaction://hlinksldjump" r:id="rId4"/>
              </a:rPr>
              <a:t>C</a:t>
            </a:r>
            <a:r>
              <a:rPr lang="es-419" sz="3000" u="sng">
                <a:solidFill>
                  <a:schemeClr val="hlink"/>
                </a:solidFill>
                <a:hlinkClick action="ppaction://hlinksldjump" r:id="rId5"/>
              </a:rPr>
              <a:t>ontexto análitico</a:t>
            </a:r>
            <a:endParaRPr sz="2820">
              <a:solidFill>
                <a:schemeClr val="dk1"/>
              </a:solidFill>
            </a:endParaRPr>
          </a:p>
          <a:p>
            <a:pPr indent="-419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</a:pPr>
            <a:r>
              <a:rPr lang="es-419" sz="3000" u="sng">
                <a:solidFill>
                  <a:schemeClr val="hlink"/>
                </a:solidFill>
                <a:hlinkClick action="ppaction://hlinksldjump" r:id="rId6"/>
              </a:rPr>
              <a:t>Análisis Exploratorio</a:t>
            </a:r>
            <a:endParaRPr sz="2820">
              <a:solidFill>
                <a:schemeClr val="dk1"/>
              </a:solidFill>
            </a:endParaRPr>
          </a:p>
          <a:p>
            <a:pPr indent="-419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</a:pPr>
            <a:r>
              <a:rPr lang="es-419" sz="3000" u="sng">
                <a:solidFill>
                  <a:schemeClr val="hlink"/>
                </a:solidFill>
                <a:hlinkClick action="ppaction://hlinksldjump" r:id="rId7"/>
              </a:rPr>
              <a:t>Aplicación de algoritmos de ML</a:t>
            </a:r>
            <a:endParaRPr sz="3000">
              <a:solidFill>
                <a:schemeClr val="dk1"/>
              </a:solidFill>
            </a:endParaRPr>
          </a:p>
          <a:p>
            <a:pPr indent="-419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</a:pPr>
            <a:r>
              <a:rPr lang="es-419" sz="3000" u="sng">
                <a:solidFill>
                  <a:schemeClr val="hlink"/>
                </a:solidFill>
                <a:hlinkClick action="ppaction://hlinksldjump" r:id="rId8"/>
              </a:rPr>
              <a:t>Conclusiones</a:t>
            </a:r>
            <a:endParaRPr sz="3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b="1" lang="es-419" sz="3200"/>
              <a:t>Contexto comercial y objetivo del proyecto</a:t>
            </a:r>
            <a:endParaRPr sz="3200"/>
          </a:p>
        </p:txBody>
      </p:sp>
      <p:sp>
        <p:nvSpPr>
          <p:cNvPr id="100" name="Google Shape;100;p15"/>
          <p:cNvSpPr txBox="1"/>
          <p:nvPr>
            <p:ph idx="1" type="body"/>
          </p:nvPr>
        </p:nvSpPr>
        <p:spPr>
          <a:xfrm>
            <a:off x="499575" y="118292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2000"/>
              <a:t>N</a:t>
            </a:r>
            <a:r>
              <a:rPr b="1" lang="es-419" sz="2000"/>
              <a:t>UTRELUC</a:t>
            </a:r>
            <a:r>
              <a:rPr lang="es-419" sz="2000"/>
              <a:t> fabricante de golosinas, snacks y bebidas instantáneas realiza mensualmente inventarios. En los últimos meses, se ha  incrementado la cantidad de cajas de producto caducado, por lo cual necesita predecir el comportamiento futuro de sus inventarios a fin de tomar acciones y prevenir la generación de merma. </a:t>
            </a:r>
            <a:endParaRPr sz="2000"/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b="1" lang="es-419" sz="2000"/>
              <a:t>El objetivo de este proyecto de DS es predecir la cantidad de cajas </a:t>
            </a:r>
            <a:r>
              <a:rPr b="1" lang="es-419" sz="2000"/>
              <a:t>que </a:t>
            </a:r>
            <a:r>
              <a:rPr b="1" lang="es-419" sz="2000"/>
              <a:t>se tendrán en próximos inventarios.</a:t>
            </a:r>
            <a:endParaRPr b="1" sz="2000"/>
          </a:p>
          <a:p>
            <a:pPr indent="0" lvl="0" marL="0" rtl="0" algn="just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/>
          <p:cNvSpPr txBox="1"/>
          <p:nvPr>
            <p:ph type="title"/>
          </p:nvPr>
        </p:nvSpPr>
        <p:spPr>
          <a:xfrm>
            <a:off x="311700" y="292025"/>
            <a:ext cx="8520600" cy="60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3200"/>
              <a:t>Contexto análitico </a:t>
            </a:r>
            <a:endParaRPr sz="3200"/>
          </a:p>
        </p:txBody>
      </p:sp>
      <p:sp>
        <p:nvSpPr>
          <p:cNvPr id="106" name="Google Shape;106;p16"/>
          <p:cNvSpPr txBox="1"/>
          <p:nvPr>
            <p:ph idx="1" type="body"/>
          </p:nvPr>
        </p:nvSpPr>
        <p:spPr>
          <a:xfrm>
            <a:off x="389875" y="1025575"/>
            <a:ext cx="8520600" cy="9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-419" sz="1700"/>
              <a:t>Para desarrollar el modelo se cuenta con 8 inventarios, realizados en 9 almacenes al </a:t>
            </a:r>
            <a:r>
              <a:rPr lang="es-419" sz="1700"/>
              <a:t>término</a:t>
            </a:r>
            <a:r>
              <a:rPr lang="es-419" sz="1700"/>
              <a:t> de cada mes durante el 2023.</a:t>
            </a:r>
            <a:r>
              <a:rPr lang="es-419" sz="1700"/>
              <a:t> La información suministrada contiene diversas variables, las más relevantes son:</a:t>
            </a:r>
            <a:endParaRPr sz="1100"/>
          </a:p>
        </p:txBody>
      </p:sp>
      <p:sp>
        <p:nvSpPr>
          <p:cNvPr id="107" name="Google Shape;107;p16"/>
          <p:cNvSpPr txBox="1"/>
          <p:nvPr>
            <p:ph idx="2" type="body"/>
          </p:nvPr>
        </p:nvSpPr>
        <p:spPr>
          <a:xfrm>
            <a:off x="742175" y="2188925"/>
            <a:ext cx="6705300" cy="275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❏"/>
            </a:pPr>
            <a:r>
              <a:rPr b="1" lang="es-419" sz="1300"/>
              <a:t>Fecha:</a:t>
            </a:r>
            <a:r>
              <a:rPr lang="es-419" sz="1300"/>
              <a:t> Fecha de </a:t>
            </a:r>
            <a:r>
              <a:rPr lang="es-419" sz="1300"/>
              <a:t>realización</a:t>
            </a:r>
            <a:r>
              <a:rPr lang="es-419" sz="1300"/>
              <a:t> del inventario</a:t>
            </a:r>
            <a:endParaRPr sz="1300"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❏"/>
            </a:pPr>
            <a:r>
              <a:rPr b="1" lang="es-419" sz="1300"/>
              <a:t>Planta:</a:t>
            </a:r>
            <a:r>
              <a:rPr lang="es-419" sz="1300"/>
              <a:t> Nombre de la planta procesadora</a:t>
            </a:r>
            <a:endParaRPr sz="1300"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❏"/>
            </a:pPr>
            <a:r>
              <a:rPr b="1" lang="es-419" sz="1300"/>
              <a:t>Almacén:</a:t>
            </a:r>
            <a:r>
              <a:rPr lang="es-419" sz="1300"/>
              <a:t> Nombre del almacén</a:t>
            </a:r>
            <a:endParaRPr sz="1300"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❏"/>
            </a:pPr>
            <a:r>
              <a:rPr b="1" lang="es-419" sz="1300"/>
              <a:t>Material:</a:t>
            </a:r>
            <a:r>
              <a:rPr lang="es-419" sz="1300"/>
              <a:t> Identificador del producto</a:t>
            </a:r>
            <a:endParaRPr sz="1300"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❏"/>
            </a:pPr>
            <a:r>
              <a:rPr b="1" lang="es-419" sz="1300"/>
              <a:t>Caducidad: </a:t>
            </a:r>
            <a:r>
              <a:rPr lang="es-419" sz="1300"/>
              <a:t>Fecha máxima de comercialización</a:t>
            </a:r>
            <a:endParaRPr sz="1300"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❏"/>
            </a:pPr>
            <a:r>
              <a:rPr b="1" lang="es-419" sz="1300"/>
              <a:t>Estatus:</a:t>
            </a:r>
            <a:r>
              <a:rPr lang="es-419" sz="1300"/>
              <a:t> Clasificación del producto según sus condiciones y físicas y vencimiento</a:t>
            </a:r>
            <a:endParaRPr sz="1300"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❏"/>
            </a:pPr>
            <a:r>
              <a:rPr b="1" lang="es-419" sz="1300"/>
              <a:t>Categoría:</a:t>
            </a:r>
            <a:r>
              <a:rPr lang="es-419" sz="1300"/>
              <a:t> Tipo de producto</a:t>
            </a:r>
            <a:endParaRPr b="1"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❏"/>
            </a:pPr>
            <a:r>
              <a:rPr b="1" lang="es-419" sz="1300"/>
              <a:t>RF: </a:t>
            </a:r>
            <a:r>
              <a:rPr lang="es-419" sz="1300"/>
              <a:t>Proyección de venta en cajas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❏"/>
            </a:pPr>
            <a:r>
              <a:rPr b="1" lang="es-419" sz="1300"/>
              <a:t>Mercado: </a:t>
            </a:r>
            <a:r>
              <a:rPr lang="es-419" sz="1300"/>
              <a:t>Lugar de comercialización: Nacional o Internacional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❏"/>
            </a:pPr>
            <a:r>
              <a:rPr b="1" lang="es-419" sz="1300"/>
              <a:t>Cajas:</a:t>
            </a:r>
            <a:r>
              <a:rPr lang="es-419" sz="1300"/>
              <a:t> Cantidad total de cajas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❏"/>
            </a:pPr>
            <a:r>
              <a:rPr b="1" lang="es-419" sz="1300"/>
              <a:t>Costo: </a:t>
            </a:r>
            <a:r>
              <a:rPr lang="es-419" sz="1300"/>
              <a:t>Costo total del producto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❏"/>
            </a:pPr>
            <a:r>
              <a:rPr b="1" lang="es-419" sz="1300"/>
              <a:t>Vida útil: </a:t>
            </a:r>
            <a:r>
              <a:rPr lang="es-419" sz="1300"/>
              <a:t>meses disponibles antes de alcanzar la caducidad</a:t>
            </a:r>
            <a:endParaRPr sz="13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7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4000"/>
              <a:t>Análisis Exploratorio</a:t>
            </a:r>
            <a:endParaRPr sz="40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8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/>
              <a:t>¿Cuántas cajas hay en los inventarios?</a:t>
            </a:r>
            <a:endParaRPr b="1"/>
          </a:p>
        </p:txBody>
      </p:sp>
      <p:sp>
        <p:nvSpPr>
          <p:cNvPr id="118" name="Google Shape;118;p18"/>
          <p:cNvSpPr txBox="1"/>
          <p:nvPr/>
        </p:nvSpPr>
        <p:spPr>
          <a:xfrm>
            <a:off x="311700" y="3587100"/>
            <a:ext cx="3990000" cy="9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La cantidad de cajas por inventario se encuentra entre </a:t>
            </a:r>
            <a:r>
              <a:rPr b="1" lang="es-419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600K y 900K</a:t>
            </a:r>
            <a:r>
              <a:rPr lang="es-419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, siendo junio el mes con mayor inventario con 870K cajas mientras que en marzo solo había 620K.</a:t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9" name="Google Shape;119;p18"/>
          <p:cNvSpPr txBox="1"/>
          <p:nvPr/>
        </p:nvSpPr>
        <p:spPr>
          <a:xfrm>
            <a:off x="4511175" y="3373950"/>
            <a:ext cx="45414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El </a:t>
            </a:r>
            <a:r>
              <a:rPr b="1" lang="es-419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97.5% del inventario se encuentra en libre utilización</a:t>
            </a:r>
            <a:r>
              <a:rPr lang="es-419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, el producto caducado </a:t>
            </a:r>
            <a:r>
              <a:rPr lang="es-419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incrementa</a:t>
            </a:r>
            <a:r>
              <a:rPr lang="es-419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mes a mes y la presencia de producto en corta caducidad se mantiene </a:t>
            </a:r>
            <a:r>
              <a:rPr lang="es-419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estática, esto </a:t>
            </a:r>
            <a:r>
              <a:rPr lang="es-419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indica que la venta del producto con baja vida útil se complica levantando una alerta por la posible generación de más producto caducado.</a:t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0" name="Google Shape;12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3800" y="1286850"/>
            <a:ext cx="3257926" cy="2116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950" y="1224999"/>
            <a:ext cx="4166450" cy="2254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68725" y="2213175"/>
            <a:ext cx="1427425" cy="77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rPr b="1" lang="es-419"/>
              <a:t>¿Cúal es la participación por Almacén?</a:t>
            </a:r>
            <a:endParaRPr b="1"/>
          </a:p>
        </p:txBody>
      </p:sp>
      <p:sp>
        <p:nvSpPr>
          <p:cNvPr id="128" name="Google Shape;128;p19"/>
          <p:cNvSpPr txBox="1"/>
          <p:nvPr/>
        </p:nvSpPr>
        <p:spPr>
          <a:xfrm>
            <a:off x="175350" y="1223313"/>
            <a:ext cx="4527900" cy="17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Los almacenes </a:t>
            </a:r>
            <a:r>
              <a:rPr b="1" lang="es-419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LAG y ACA, tiene la mayor participación en inventario con libre utilización y caducado</a:t>
            </a:r>
            <a:r>
              <a:rPr lang="es-419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. MER ocupa la tercer </a:t>
            </a:r>
            <a:r>
              <a:rPr lang="es-419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posición</a:t>
            </a:r>
            <a:r>
              <a:rPr lang="es-419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con producto en libre utilización y la segunda en corta caducidad. HMO es el almacén que más producto dañado genera, sin embargo su inventario en libre utilización es el más bajo. Siendo MER y HMO almacenes chicos, requieren atención por la cantidad de producto en riesgo que </a:t>
            </a:r>
            <a:r>
              <a:rPr lang="es-419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están</a:t>
            </a:r>
            <a:r>
              <a:rPr lang="es-419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generando.</a:t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9" name="Google Shape;129;p19"/>
          <p:cNvSpPr txBox="1"/>
          <p:nvPr/>
        </p:nvSpPr>
        <p:spPr>
          <a:xfrm>
            <a:off x="175350" y="3362025"/>
            <a:ext cx="44964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Bif tiene la mayor participación</a:t>
            </a:r>
            <a:r>
              <a:rPr lang="es-419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con un 59% seguido de chocolate con un 16%, siendo Snacks el que presenta la menor presencia con 3%. Sin embargo en las </a:t>
            </a:r>
            <a:r>
              <a:rPr lang="es-419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categorías</a:t>
            </a:r>
            <a:r>
              <a:rPr lang="es-419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de riesgo, Chocolate Industrial tiene una mayor aportación, tanto en corta caducidad como en caducado. Snacks contribuye con la mayor cantidad de producto dañado.</a:t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0" name="Google Shape;13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3250" y="3488501"/>
            <a:ext cx="1572775" cy="104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34000" y="1031125"/>
            <a:ext cx="3664325" cy="1981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78050" y="3141724"/>
            <a:ext cx="2454239" cy="1826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/>
              <a:t>Conociendo el target: TOTAL_CJ</a:t>
            </a:r>
            <a:endParaRPr b="1"/>
          </a:p>
        </p:txBody>
      </p:sp>
      <p:sp>
        <p:nvSpPr>
          <p:cNvPr id="138" name="Google Shape;138;p20"/>
          <p:cNvSpPr txBox="1"/>
          <p:nvPr/>
        </p:nvSpPr>
        <p:spPr>
          <a:xfrm>
            <a:off x="5151900" y="1327950"/>
            <a:ext cx="3680400" cy="30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/>
              <a:buChar char="●"/>
            </a:pPr>
            <a:r>
              <a:rPr lang="es-419"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La variable tiene una distribución asimétrica positiva concentra el </a:t>
            </a:r>
            <a:r>
              <a:rPr b="1" lang="es-419"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50%</a:t>
            </a:r>
            <a:r>
              <a:rPr lang="es-419"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de los registros en valores </a:t>
            </a:r>
            <a:r>
              <a:rPr b="1" lang="es-419"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menores a 36 CJ</a:t>
            </a:r>
            <a:r>
              <a:rPr lang="es-419"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15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/>
              <a:buChar char="●"/>
            </a:pPr>
            <a:r>
              <a:rPr lang="es-419"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Para mejorar el funcionamiento del modelo se </a:t>
            </a:r>
            <a:r>
              <a:rPr lang="es-419"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trabaja</a:t>
            </a:r>
            <a:r>
              <a:rPr lang="es-419"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con la variable target topeada, dado que </a:t>
            </a:r>
            <a:r>
              <a:rPr b="1" lang="es-419"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el 75%</a:t>
            </a:r>
            <a:r>
              <a:rPr lang="es-419"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se encuentra en </a:t>
            </a:r>
            <a:r>
              <a:rPr b="1" lang="es-419"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valores por debajo de las 158 CJ</a:t>
            </a:r>
            <a:r>
              <a:rPr lang="es-419"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, esto esto buscamos mejorar la distribución de los datos.</a:t>
            </a:r>
            <a:endParaRPr sz="15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9" name="Google Shape;13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6496" y="1040925"/>
            <a:ext cx="2791379" cy="181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4525" y="3282025"/>
            <a:ext cx="2454374" cy="1585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46850" y="3282025"/>
            <a:ext cx="2340751" cy="1503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68851" y="1304738"/>
            <a:ext cx="1362075" cy="128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>
                <a:latin typeface="Trebuchet MS"/>
                <a:ea typeface="Trebuchet MS"/>
                <a:cs typeface="Trebuchet MS"/>
                <a:sym typeface="Trebuchet MS"/>
              </a:rPr>
              <a:t>¿Cúal es la relación del target con las features?</a:t>
            </a:r>
            <a:endParaRPr b="1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48" name="Google Shape;148;p21"/>
          <p:cNvSpPr txBox="1"/>
          <p:nvPr/>
        </p:nvSpPr>
        <p:spPr>
          <a:xfrm>
            <a:off x="5189275" y="2260100"/>
            <a:ext cx="3857700" cy="15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</a:pPr>
            <a:r>
              <a:rPr lang="es-419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Con ayuda de la correlación de Pearson se encontró que </a:t>
            </a:r>
            <a:r>
              <a:rPr b="1" lang="es-419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PRCTJ_VU</a:t>
            </a:r>
            <a:r>
              <a:rPr lang="es-419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b="1" lang="es-419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COSTO_TOT, AN_CAD, MESES_VU</a:t>
            </a:r>
            <a:r>
              <a:rPr lang="es-419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son las variables más correlacionadas con el target.</a:t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</a:pPr>
            <a:r>
              <a:rPr lang="es-419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Para mejorar el desempeño del modelo se utilizarán las variables topeadas con el fin de eliminar datos anormales.</a:t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9" name="Google Shape;14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475" y="1398275"/>
            <a:ext cx="5022525" cy="291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